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Override PartName="/ppt/tags/tag3.xml" ContentType="application/vnd.openxmlformats-officedocument.presentationml.tags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tags/tag5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iob9+q4gLhaQDxIm3iDhS1It9u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c54f0d73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c54f0d730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4c54f0d730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c54f0d73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c54f0d730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4c54f0d730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8f3f1cb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48f3f1cba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g248f3f1cba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c54f0d73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c54f0d730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4c54f0d730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c54f0d73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c54f0d730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4c54f0d730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c68fe3c4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c68fe3c4b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4c68fe3c4b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c54f0d73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c54f0d730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4c54f0d730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c54f0d73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c54f0d730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24c54f0d730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c54f0d73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c54f0d730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4c54f0d730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c54f0d73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c54f0d730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4c54f0d730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c54f0d73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c54f0d730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4c54f0d730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c57617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c57617b9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4c57617b9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c54f0d73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c54f0d730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4c54f0d730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c68fe3c4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c68fe3c4b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4c68fe3c4b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c68fe3c4b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c68fe3c4b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4c68fe3c4b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c68fe3c4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c68fe3c4b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4c68fe3c4b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c68fe3c4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c68fe3c4b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4c68fe3c4b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25fbf569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2825fbf5696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87" name="Google Shape;287;g2825fbf5696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25fbf569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2825fbf5696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2825fbf5696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c68fe3c4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4c68fe3c4b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24c68fe3c4b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c68fe3c4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4c68fe3c4b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24c68fe3c4b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62b0ce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62b0ce5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24c62b0ce5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c68fe3c4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4c68fe3c4b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24c68fe3c4b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c68fe3c4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c68fe3c4b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4c68fe3c4b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c68fe3c4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c68fe3c4b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4c68fe3c4b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c68fe3c4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c68fe3c4b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24c68fe3c4b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c68fe3c4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c68fe3c4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4c68fe3c4b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c68fe3c4b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4c68fe3c4b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4c68fe3c4b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25fbf5696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2825fbf5696_0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હાથ ઉપર કરો અને પૂછો </a:t>
            </a:r>
            <a:endParaRPr/>
          </a:p>
        </p:txBody>
      </p:sp>
      <p:sp>
        <p:nvSpPr>
          <p:cNvPr id="357" name="Google Shape;357;g2825fbf5696_0_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c62b0ce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c62b0ce5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4c62b0ce5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c68fe3c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c68fe3c4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4c68fe3c4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c62b0ce5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c62b0ce52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4c62b0ce5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c68fe3c4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c68fe3c4b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કુદરતી અને માનવ નિર્મિત પ્રકાશના સ્તોત્ર </a:t>
            </a:r>
            <a:endParaRPr/>
          </a:p>
        </p:txBody>
      </p:sp>
      <p:sp>
        <p:nvSpPr>
          <p:cNvPr id="154" name="Google Shape;154;g24c68fe3c4b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c54f0d7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c54f0d73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24c54f0d73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54f0d73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54f0d730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4c54f0d730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376" y="5408379"/>
            <a:ext cx="1672075" cy="94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hyperlink" Target="https://studysite.org/dictionary/Gujarati-meaning-of-glow-worm" TargetMode="External"/><Relationship Id="rId4" Type="http://schemas.openxmlformats.org/officeDocument/2006/relationships/hyperlink" Target="https://studysite.org/dictionary/Gujarati-meaning-of-man-mad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/>
          <p:nvPr/>
        </p:nvSpPr>
        <p:spPr>
          <a:xfrm>
            <a:off x="5766825" y="3193500"/>
            <a:ext cx="6269100" cy="10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7100" b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પ્રકાશ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300" b="1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706225" y="2177700"/>
            <a:ext cx="6390300" cy="1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lang="en-US" sz="7100" b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Light</a:t>
            </a:r>
            <a:endParaRPr sz="1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000" y="1709975"/>
            <a:ext cx="5429799" cy="30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6579225" y="4357625"/>
            <a:ext cx="47301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ભૌતિક વિજ્ઞાનના</a:t>
            </a:r>
            <a:r>
              <a:rPr lang="en-US" sz="2000">
                <a:solidFill>
                  <a:srgbClr val="FF0000"/>
                </a:solidFill>
              </a:rPr>
              <a:t> પ્રકાશ 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વિશેના મહત્વના મુદ્દાઓને આપણે આ ટોપિકમાં શીખીશું</a:t>
            </a:r>
            <a:endParaRPr sz="2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2722713" y="6273400"/>
            <a:ext cx="70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CSR Initiative of Tata Power &amp; Sai’s Angel Foundation, Vadodara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24c54f0d73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900" y="1707400"/>
            <a:ext cx="3041676" cy="34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4c54f0d730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1" y="1524000"/>
            <a:ext cx="5334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4c54f0d730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575" y="1989212"/>
            <a:ext cx="2879575" cy="28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4c54f0d730_0_8"/>
          <p:cNvSpPr txBox="1"/>
          <p:nvPr/>
        </p:nvSpPr>
        <p:spPr>
          <a:xfrm>
            <a:off x="4596000" y="56364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માનવ નિર્મિત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4c54f0d730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3300" y="1231663"/>
            <a:ext cx="4394676" cy="43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4c54f0d730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825" y="1290713"/>
            <a:ext cx="4276600" cy="4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48f3f1cba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675" y="1054275"/>
            <a:ext cx="8460600" cy="47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4c54f0d730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477" y="1192762"/>
            <a:ext cx="7951051" cy="447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24c54f0d730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652" y="1627817"/>
            <a:ext cx="9722700" cy="3602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24c68fe3c4b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13" y="102763"/>
            <a:ext cx="6405574" cy="42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4c68fe3c4b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226" y="3615609"/>
            <a:ext cx="6405551" cy="2937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4c54f0d730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250" y="1700213"/>
            <a:ext cx="353377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4c54f0d730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250" y="1853125"/>
            <a:ext cx="5853250" cy="31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4c54f0d730_0_41"/>
          <p:cNvSpPr txBox="1"/>
          <p:nvPr/>
        </p:nvSpPr>
        <p:spPr>
          <a:xfrm>
            <a:off x="4596000" y="59150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પેરી સ્કોપ</a:t>
            </a:r>
            <a:endParaRPr sz="3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24c54f0d730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550" y="1928800"/>
            <a:ext cx="3152775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4c54f0d730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013" y="1817468"/>
            <a:ext cx="4349925" cy="35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4c54f0d730_0_58"/>
          <p:cNvSpPr txBox="1"/>
          <p:nvPr/>
        </p:nvSpPr>
        <p:spPr>
          <a:xfrm>
            <a:off x="2786050" y="5403050"/>
            <a:ext cx="7629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ચમચીમાં થતું આપણું પ્રતિબિંબ એના કર્વેચર પ્રમાણે ઊંધું અને  સીધું બને છે</a:t>
            </a:r>
            <a:endParaRPr sz="3000" b="1">
              <a:solidFill>
                <a:srgbClr val="FF0000"/>
              </a:solidFill>
            </a:endParaRPr>
          </a:p>
        </p:txBody>
      </p:sp>
      <p:pic>
        <p:nvPicPr>
          <p:cNvPr id="228" name="Google Shape;228;g24c54f0d730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50" y="1281675"/>
            <a:ext cx="3550972" cy="24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24c54f0d730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375" y="1743075"/>
            <a:ext cx="421005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4c54f0d730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600" y="1509713"/>
            <a:ext cx="433387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54f0d730_0_94"/>
          <p:cNvSpPr txBox="1"/>
          <p:nvPr/>
        </p:nvSpPr>
        <p:spPr>
          <a:xfrm>
            <a:off x="1247089" y="5008975"/>
            <a:ext cx="9697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નિયમિત અને અનિયમિત પરાવર્તન </a:t>
            </a:r>
            <a:br>
              <a:rPr lang="en-US" sz="3000" b="1">
                <a:solidFill>
                  <a:srgbClr val="FF0000"/>
                </a:solidFill>
              </a:rPr>
            </a:br>
            <a:r>
              <a:rPr lang="en-US" sz="3000" b="1">
                <a:solidFill>
                  <a:srgbClr val="FF0000"/>
                </a:solidFill>
              </a:rPr>
              <a:t>(Regular and Irregular Reflection)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242" name="Google Shape;242;g24c54f0d730_0_94"/>
          <p:cNvSpPr txBox="1"/>
          <p:nvPr/>
        </p:nvSpPr>
        <p:spPr>
          <a:xfrm>
            <a:off x="2699963" y="37320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નિયમિત </a:t>
            </a:r>
            <a:endParaRPr/>
          </a:p>
        </p:txBody>
      </p:sp>
      <p:pic>
        <p:nvPicPr>
          <p:cNvPr id="243" name="Google Shape;243;g24c54f0d730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384" y="839288"/>
            <a:ext cx="6601229" cy="274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4c54f0d730_0_94"/>
          <p:cNvSpPr txBox="1"/>
          <p:nvPr/>
        </p:nvSpPr>
        <p:spPr>
          <a:xfrm>
            <a:off x="6196025" y="35796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અનિયમિત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c54f0d730_0_108"/>
          <p:cNvSpPr txBox="1"/>
          <p:nvPr/>
        </p:nvSpPr>
        <p:spPr>
          <a:xfrm>
            <a:off x="1383750" y="1489650"/>
            <a:ext cx="94245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પ્રકાશ, પડછાયો અને પરાવર્તન </a:t>
            </a:r>
            <a:br>
              <a:rPr lang="en-US" sz="3000"/>
            </a:br>
            <a:r>
              <a:rPr lang="en-US" sz="3000"/>
              <a:t>(Light, Shadows and Reflections)</a:t>
            </a:r>
            <a:br>
              <a:rPr lang="en-US" sz="3000"/>
            </a:b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પારદર્શક, અપારદર્શક અને પારભાસક પદાર્થો </a:t>
            </a:r>
            <a:br>
              <a:rPr lang="en-US" sz="3000"/>
            </a:br>
            <a:r>
              <a:rPr lang="en-US" sz="3000"/>
              <a:t>(Transparent, Opaque and Translucent Objects)</a:t>
            </a:r>
            <a:br>
              <a:rPr lang="en-US" sz="3000"/>
            </a:b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અરીસા અને પરાવર્તન </a:t>
            </a:r>
            <a:br>
              <a:rPr lang="en-US" sz="3000"/>
            </a:br>
            <a:r>
              <a:rPr lang="en-US" sz="3000"/>
              <a:t>(Mirrors and Reflections)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24c57617b9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338" y="916463"/>
            <a:ext cx="7637325" cy="50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4c54f0d730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88" y="1081088"/>
            <a:ext cx="629602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24c68fe3c4b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875" y="926200"/>
            <a:ext cx="7990252" cy="50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24c68fe3c4b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209675"/>
            <a:ext cx="788670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24c68fe3c4b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850" y="881073"/>
            <a:ext cx="7913474" cy="44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4c68fe3c4b_0_181"/>
          <p:cNvSpPr txBox="1"/>
          <p:nvPr/>
        </p:nvSpPr>
        <p:spPr>
          <a:xfrm>
            <a:off x="5144588" y="56919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પરપ્રકાશિત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24c68fe3c4b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624" y="827225"/>
            <a:ext cx="8234201" cy="520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4c68fe3c4b_0_190"/>
          <p:cNvSpPr txBox="1"/>
          <p:nvPr/>
        </p:nvSpPr>
        <p:spPr>
          <a:xfrm>
            <a:off x="2174000" y="12648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નેત્રપટલ 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83" name="Google Shape;283;g24c68fe3c4b_0_190"/>
          <p:cNvCxnSpPr>
            <a:stCxn id="282" idx="2"/>
          </p:cNvCxnSpPr>
          <p:nvPr/>
        </p:nvCxnSpPr>
        <p:spPr>
          <a:xfrm>
            <a:off x="3674000" y="1911375"/>
            <a:ext cx="2492400" cy="1191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25fbf5696_0_90"/>
          <p:cNvSpPr txBox="1"/>
          <p:nvPr/>
        </p:nvSpPr>
        <p:spPr>
          <a:xfrm>
            <a:off x="996425" y="2959500"/>
            <a:ext cx="11844000" cy="19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3000" b="1">
                <a:solidFill>
                  <a:schemeClr val="dk1"/>
                </a:solidFill>
              </a:rPr>
              <a:t>  નીચેનામાંથી  પ્રકાશનો કુદરતી સ્તોત્ર કયો છે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a.    સૂર્ય       						b.  મીણબત્તી</a:t>
            </a:r>
            <a:endParaRPr sz="3000" b="1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c.   લેઝર  							d.   LED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290" name="Google Shape;290;g2825fbf5696_0_90"/>
          <p:cNvSpPr/>
          <p:nvPr/>
        </p:nvSpPr>
        <p:spPr>
          <a:xfrm>
            <a:off x="1475200" y="3572700"/>
            <a:ext cx="3947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25fbf5696_0_99"/>
          <p:cNvSpPr txBox="1"/>
          <p:nvPr/>
        </p:nvSpPr>
        <p:spPr>
          <a:xfrm>
            <a:off x="526191" y="2479200"/>
            <a:ext cx="11844000" cy="26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sz="27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નીચેનામાંથી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r>
              <a:rPr lang="en-US" sz="3000" b="1" dirty="0" err="1">
                <a:solidFill>
                  <a:schemeClr val="dk1"/>
                </a:solidFill>
              </a:rPr>
              <a:t>પ્રકાશનો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માનવ</a:t>
            </a:r>
            <a:r>
              <a:rPr lang="en-US" sz="3000" b="1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000" b="1" dirty="0" err="1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નિર્મિત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સ્તોત્ર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કયો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છે</a:t>
            </a:r>
            <a:r>
              <a:rPr lang="en-US" sz="3000" b="1" dirty="0">
                <a:solidFill>
                  <a:schemeClr val="dk1"/>
                </a:solidFill>
              </a:rPr>
              <a:t>?</a:t>
            </a: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a.    </a:t>
            </a:r>
            <a:r>
              <a:rPr lang="en-US" sz="3000" b="1" dirty="0" err="1">
                <a:solidFill>
                  <a:schemeClr val="dk1"/>
                </a:solidFill>
              </a:rPr>
              <a:t>ચંદ્ર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નો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પ્રકાશ</a:t>
            </a:r>
            <a:r>
              <a:rPr lang="en-US" sz="3000" b="1" dirty="0">
                <a:solidFill>
                  <a:schemeClr val="dk1"/>
                </a:solidFill>
              </a:rPr>
              <a:t>       						b.  </a:t>
            </a:r>
            <a:r>
              <a:rPr lang="en-US" sz="3000" b="1" dirty="0" err="1">
                <a:solidFill>
                  <a:schemeClr val="dk1"/>
                </a:solidFill>
              </a:rPr>
              <a:t>સૂર્ય</a:t>
            </a:r>
            <a:endParaRPr sz="3000" b="1" dirty="0">
              <a:solidFill>
                <a:schemeClr val="dk1"/>
              </a:solidFill>
            </a:endParaRPr>
          </a:p>
          <a:p>
            <a:pPr marL="6858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c.   </a:t>
            </a:r>
            <a:r>
              <a:rPr lang="en-US" sz="3000" b="1" dirty="0" err="1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આગિયો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નો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પ્રકાશ</a:t>
            </a:r>
            <a:r>
              <a:rPr lang="en-US" sz="3000" b="1" dirty="0">
                <a:solidFill>
                  <a:schemeClr val="dk1"/>
                </a:solidFill>
              </a:rPr>
              <a:t> 						d.   LED</a:t>
            </a:r>
            <a:endParaRPr sz="3000" b="1" dirty="0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  <p:sp>
        <p:nvSpPr>
          <p:cNvPr id="297" name="Google Shape;297;g2825fbf5696_0_99"/>
          <p:cNvSpPr/>
          <p:nvPr/>
        </p:nvSpPr>
        <p:spPr>
          <a:xfrm>
            <a:off x="8617809" y="3921446"/>
            <a:ext cx="30480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c68fe3c4b_0_60"/>
          <p:cNvSpPr txBox="1"/>
          <p:nvPr/>
        </p:nvSpPr>
        <p:spPr>
          <a:xfrm>
            <a:off x="1088899" y="1915000"/>
            <a:ext cx="11844000" cy="304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3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7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મેઘ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ધનુષ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ની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અંદર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કેટલા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રંગ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આવેલા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છે</a:t>
            </a:r>
            <a:r>
              <a:rPr lang="en-US" sz="3000" b="1" dirty="0">
                <a:solidFill>
                  <a:schemeClr val="dk1"/>
                </a:solidFill>
              </a:rPr>
              <a:t>?</a:t>
            </a: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a. 	</a:t>
            </a:r>
            <a:r>
              <a:rPr lang="en-US" sz="3000" b="1" dirty="0" err="1">
                <a:solidFill>
                  <a:schemeClr val="dk1"/>
                </a:solidFill>
              </a:rPr>
              <a:t>ચાર</a:t>
            </a:r>
            <a:r>
              <a:rPr lang="en-US" sz="3000" b="1" dirty="0">
                <a:solidFill>
                  <a:schemeClr val="dk1"/>
                </a:solidFill>
              </a:rPr>
              <a:t>      				b.  </a:t>
            </a:r>
            <a:r>
              <a:rPr lang="en-US" sz="3000" b="1" dirty="0" err="1">
                <a:solidFill>
                  <a:schemeClr val="dk1"/>
                </a:solidFill>
              </a:rPr>
              <a:t>આઠ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endParaRPr sz="3000" b="1" dirty="0">
              <a:solidFill>
                <a:schemeClr val="dk1"/>
              </a:solidFill>
            </a:endParaRPr>
          </a:p>
          <a:p>
            <a:pPr marL="6858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c.   </a:t>
            </a:r>
            <a:r>
              <a:rPr lang="en-US" sz="3000" b="1" dirty="0" err="1">
                <a:solidFill>
                  <a:schemeClr val="dk1"/>
                </a:solidFill>
              </a:rPr>
              <a:t>સાત</a:t>
            </a:r>
            <a:r>
              <a:rPr lang="en-US" sz="3000" b="1" dirty="0">
                <a:solidFill>
                  <a:schemeClr val="dk1"/>
                </a:solidFill>
              </a:rPr>
              <a:t> 					d.   છ</a:t>
            </a:r>
            <a:endParaRPr sz="3000" b="1" dirty="0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  <p:sp>
        <p:nvSpPr>
          <p:cNvPr id="304" name="Google Shape;304;g24c68fe3c4b_0_60"/>
          <p:cNvSpPr/>
          <p:nvPr/>
        </p:nvSpPr>
        <p:spPr>
          <a:xfrm>
            <a:off x="1596604" y="3330526"/>
            <a:ext cx="30480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c68fe3c4b_0_72"/>
          <p:cNvSpPr txBox="1"/>
          <p:nvPr/>
        </p:nvSpPr>
        <p:spPr>
          <a:xfrm>
            <a:off x="1328050" y="2879925"/>
            <a:ext cx="11844000" cy="304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4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7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3000" b="1" dirty="0" err="1">
                <a:solidFill>
                  <a:schemeClr val="dk1"/>
                </a:solidFill>
              </a:rPr>
              <a:t>નીચેનામાંથી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કઈ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વસ્તુ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પરપ્રકાશિત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છે</a:t>
            </a:r>
            <a:r>
              <a:rPr lang="en-US" sz="3000" b="1" dirty="0">
                <a:solidFill>
                  <a:schemeClr val="dk1"/>
                </a:solidFill>
              </a:rPr>
              <a:t>?</a:t>
            </a: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a. 	</a:t>
            </a:r>
            <a:r>
              <a:rPr lang="en-US" sz="3000" b="1" dirty="0" err="1">
                <a:solidFill>
                  <a:schemeClr val="dk1"/>
                </a:solidFill>
              </a:rPr>
              <a:t>સૂર્ય</a:t>
            </a:r>
            <a:r>
              <a:rPr lang="en-US" sz="3000" b="1" dirty="0">
                <a:solidFill>
                  <a:schemeClr val="dk1"/>
                </a:solidFill>
              </a:rPr>
              <a:t>       				b.  </a:t>
            </a:r>
            <a:r>
              <a:rPr lang="en-US" sz="3000" b="1" dirty="0" err="1">
                <a:solidFill>
                  <a:schemeClr val="dk1"/>
                </a:solidFill>
              </a:rPr>
              <a:t>ચંદ્ર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endParaRPr sz="3000" b="1" dirty="0">
              <a:solidFill>
                <a:schemeClr val="dk1"/>
              </a:solidFill>
            </a:endParaRPr>
          </a:p>
          <a:p>
            <a:pPr marL="6858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c.   </a:t>
            </a:r>
            <a:r>
              <a:rPr lang="en-US" sz="3000" b="1" dirty="0" err="1">
                <a:solidFill>
                  <a:schemeClr val="dk1"/>
                </a:solidFill>
              </a:rPr>
              <a:t>એલિડી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બલ્બ</a:t>
            </a:r>
            <a:r>
              <a:rPr lang="en-US" sz="3000" b="1" dirty="0">
                <a:solidFill>
                  <a:schemeClr val="dk1"/>
                </a:solidFill>
              </a:rPr>
              <a:t>				d.   </a:t>
            </a:r>
            <a:r>
              <a:rPr lang="en-US" sz="3000" b="1" dirty="0" err="1">
                <a:solidFill>
                  <a:schemeClr val="dk1"/>
                </a:solidFill>
              </a:rPr>
              <a:t>મીણબત્તી</a:t>
            </a:r>
            <a:endParaRPr sz="3000" b="1" dirty="0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  <p:sp>
        <p:nvSpPr>
          <p:cNvPr id="311" name="Google Shape;311;g24c68fe3c4b_0_72"/>
          <p:cNvSpPr/>
          <p:nvPr/>
        </p:nvSpPr>
        <p:spPr>
          <a:xfrm>
            <a:off x="7620000" y="3620550"/>
            <a:ext cx="30480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c62b0ce52_0_0"/>
          <p:cNvSpPr txBox="1"/>
          <p:nvPr/>
        </p:nvSpPr>
        <p:spPr>
          <a:xfrm>
            <a:off x="763050" y="4793025"/>
            <a:ext cx="10665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પ્રકાશ, પડછાયો અને પરાવર્તન 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(Light, Shadows and Reflections)</a:t>
            </a:r>
            <a:br>
              <a:rPr lang="en-US" sz="3000">
                <a:solidFill>
                  <a:schemeClr val="dk1"/>
                </a:solidFill>
              </a:rPr>
            </a:br>
            <a:endParaRPr/>
          </a:p>
        </p:txBody>
      </p:sp>
      <p:pic>
        <p:nvPicPr>
          <p:cNvPr id="128" name="Google Shape;128;g24c62b0ce5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325" y="304800"/>
            <a:ext cx="7473436" cy="418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c68fe3c4b_0_88"/>
          <p:cNvSpPr txBox="1"/>
          <p:nvPr/>
        </p:nvSpPr>
        <p:spPr>
          <a:xfrm>
            <a:off x="362850" y="2139631"/>
            <a:ext cx="11466300" cy="300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5.  </a:t>
            </a:r>
            <a:r>
              <a:rPr lang="en-US" sz="3000" b="1" dirty="0" err="1">
                <a:solidFill>
                  <a:schemeClr val="dk1"/>
                </a:solidFill>
              </a:rPr>
              <a:t>પોતાનું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પ્રતિબિંબ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જોવા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માટે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નીચેનામાંથી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શેનો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ઉપયોગ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થાય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છે</a:t>
            </a:r>
            <a:r>
              <a:rPr lang="en-US" sz="3000" b="1" dirty="0">
                <a:solidFill>
                  <a:schemeClr val="dk1"/>
                </a:solidFill>
              </a:rPr>
              <a:t>?</a:t>
            </a:r>
            <a:endParaRPr sz="3000" b="1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a. 	</a:t>
            </a:r>
            <a:r>
              <a:rPr lang="en-US" sz="3000" b="1" dirty="0" err="1">
                <a:solidFill>
                  <a:schemeClr val="dk1"/>
                </a:solidFill>
              </a:rPr>
              <a:t>કાચ</a:t>
            </a:r>
            <a:r>
              <a:rPr lang="en-US" sz="3000" b="1" dirty="0">
                <a:solidFill>
                  <a:schemeClr val="dk1"/>
                </a:solidFill>
              </a:rPr>
              <a:t>       				b.  </a:t>
            </a:r>
            <a:r>
              <a:rPr lang="en-US" sz="3000" b="1" dirty="0" err="1">
                <a:solidFill>
                  <a:schemeClr val="dk1"/>
                </a:solidFill>
              </a:rPr>
              <a:t>અરીસો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c.   	</a:t>
            </a:r>
            <a:r>
              <a:rPr lang="en-US" sz="3000" b="1" dirty="0" err="1">
                <a:solidFill>
                  <a:schemeClr val="dk1"/>
                </a:solidFill>
              </a:rPr>
              <a:t>અંતર્ગોળ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લેન્સ</a:t>
            </a:r>
            <a:r>
              <a:rPr lang="en-US" sz="3000" b="1" dirty="0">
                <a:solidFill>
                  <a:schemeClr val="dk1"/>
                </a:solidFill>
              </a:rPr>
              <a:t>			d.   </a:t>
            </a:r>
            <a:r>
              <a:rPr lang="en-US" sz="3000" b="1" dirty="0" err="1">
                <a:solidFill>
                  <a:schemeClr val="dk1"/>
                </a:solidFill>
              </a:rPr>
              <a:t>એક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પણ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નહીં</a:t>
            </a:r>
            <a:endParaRPr sz="3000" b="1" dirty="0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  <p:sp>
        <p:nvSpPr>
          <p:cNvPr id="318" name="Google Shape;318;g24c68fe3c4b_0_88"/>
          <p:cNvSpPr/>
          <p:nvPr/>
        </p:nvSpPr>
        <p:spPr>
          <a:xfrm>
            <a:off x="6567179" y="2888565"/>
            <a:ext cx="32433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c68fe3c4b_0_99"/>
          <p:cNvSpPr txBox="1"/>
          <p:nvPr/>
        </p:nvSpPr>
        <p:spPr>
          <a:xfrm>
            <a:off x="725700" y="1662800"/>
            <a:ext cx="11466300" cy="349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6.  </a:t>
            </a:r>
            <a:r>
              <a:rPr lang="en-US" sz="3000" b="1" dirty="0" err="1">
                <a:solidFill>
                  <a:schemeClr val="dk1"/>
                </a:solidFill>
              </a:rPr>
              <a:t>સબમરીનમાં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પાણીના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r>
              <a:rPr lang="en-US" sz="3000" b="1" dirty="0" err="1">
                <a:solidFill>
                  <a:schemeClr val="dk1"/>
                </a:solidFill>
              </a:rPr>
              <a:t>નીચે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રહીને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સપાટી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પરનું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અવલોકન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કરવા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કયુ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યંત્ર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વપરાય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છે</a:t>
            </a:r>
            <a:r>
              <a:rPr lang="en-US" sz="3000" b="1" dirty="0">
                <a:solidFill>
                  <a:schemeClr val="dk1"/>
                </a:solidFill>
              </a:rPr>
              <a:t>?</a:t>
            </a:r>
            <a:endParaRPr sz="3000" b="1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a. 	</a:t>
            </a:r>
            <a:r>
              <a:rPr lang="en-US" sz="3000" b="1" dirty="0" err="1">
                <a:solidFill>
                  <a:schemeClr val="dk1"/>
                </a:solidFill>
              </a:rPr>
              <a:t>ટેલિસ્કોપ</a:t>
            </a:r>
            <a:r>
              <a:rPr lang="en-US" sz="3000" b="1" dirty="0">
                <a:solidFill>
                  <a:schemeClr val="dk1"/>
                </a:solidFill>
              </a:rPr>
              <a:t>      				b.  </a:t>
            </a:r>
            <a:r>
              <a:rPr lang="en-US" sz="3000" b="1" dirty="0" err="1">
                <a:solidFill>
                  <a:schemeClr val="dk1"/>
                </a:solidFill>
              </a:rPr>
              <a:t>પેરિસકોપ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c.   	</a:t>
            </a:r>
            <a:r>
              <a:rPr lang="en-US" sz="3000" b="1" dirty="0" err="1">
                <a:solidFill>
                  <a:schemeClr val="dk1"/>
                </a:solidFill>
              </a:rPr>
              <a:t>માઈક્રોસ્કોપ</a:t>
            </a:r>
            <a:r>
              <a:rPr lang="en-US" sz="3000" b="1" dirty="0">
                <a:solidFill>
                  <a:schemeClr val="dk1"/>
                </a:solidFill>
              </a:rPr>
              <a:t>					d.   </a:t>
            </a:r>
            <a:r>
              <a:rPr lang="en-US" sz="3000" b="1" dirty="0" err="1">
                <a:solidFill>
                  <a:schemeClr val="dk1"/>
                </a:solidFill>
              </a:rPr>
              <a:t>એક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પણ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નહીં</a:t>
            </a:r>
            <a:endParaRPr sz="3000" b="1" dirty="0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  <p:sp>
        <p:nvSpPr>
          <p:cNvPr id="325" name="Google Shape;325;g24c68fe3c4b_0_99"/>
          <p:cNvSpPr/>
          <p:nvPr/>
        </p:nvSpPr>
        <p:spPr>
          <a:xfrm>
            <a:off x="7807981" y="2849614"/>
            <a:ext cx="32433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c68fe3c4b_0_114"/>
          <p:cNvSpPr txBox="1"/>
          <p:nvPr/>
        </p:nvSpPr>
        <p:spPr>
          <a:xfrm>
            <a:off x="511012" y="1759625"/>
            <a:ext cx="11466300" cy="300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7.  </a:t>
            </a:r>
            <a:r>
              <a:rPr lang="en-US" sz="3000" b="1" dirty="0" err="1">
                <a:solidFill>
                  <a:schemeClr val="dk1"/>
                </a:solidFill>
              </a:rPr>
              <a:t>આંખની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અંદર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રહેલા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લેન્સ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ને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શું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કહેવામાં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આવે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છે</a:t>
            </a:r>
            <a:r>
              <a:rPr lang="en-US" sz="3000" b="1" dirty="0">
                <a:solidFill>
                  <a:schemeClr val="dk1"/>
                </a:solidFill>
              </a:rPr>
              <a:t>?</a:t>
            </a:r>
            <a:endParaRPr sz="3000" b="1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a. 	</a:t>
            </a:r>
            <a:r>
              <a:rPr lang="en-US" sz="3000" b="1" dirty="0" err="1">
                <a:solidFill>
                  <a:schemeClr val="dk1"/>
                </a:solidFill>
              </a:rPr>
              <a:t>અંતર્ગોળ</a:t>
            </a:r>
            <a:r>
              <a:rPr lang="en-US" sz="3000" b="1" dirty="0">
                <a:solidFill>
                  <a:schemeClr val="dk1"/>
                </a:solidFill>
              </a:rPr>
              <a:t>     			b.  </a:t>
            </a:r>
            <a:r>
              <a:rPr lang="en-US" sz="3000" b="1" dirty="0" err="1">
                <a:solidFill>
                  <a:schemeClr val="dk1"/>
                </a:solidFill>
              </a:rPr>
              <a:t>બહિર્ગોળ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c.   	</a:t>
            </a:r>
            <a:r>
              <a:rPr lang="en-US" sz="3000" b="1" dirty="0" err="1">
                <a:solidFill>
                  <a:schemeClr val="dk1"/>
                </a:solidFill>
              </a:rPr>
              <a:t>નેત્રપટલ</a:t>
            </a:r>
            <a:r>
              <a:rPr lang="en-US" sz="3000" b="1" dirty="0">
                <a:solidFill>
                  <a:schemeClr val="dk1"/>
                </a:solidFill>
              </a:rPr>
              <a:t> 				d.   </a:t>
            </a:r>
            <a:r>
              <a:rPr lang="en-US" sz="3000" b="1" dirty="0" err="1">
                <a:solidFill>
                  <a:schemeClr val="dk1"/>
                </a:solidFill>
              </a:rPr>
              <a:t>અંતર્ગોળ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અરીસો</a:t>
            </a:r>
            <a:endParaRPr sz="3000" b="1" dirty="0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  <p:sp>
        <p:nvSpPr>
          <p:cNvPr id="332" name="Google Shape;332;g24c68fe3c4b_0_114"/>
          <p:cNvSpPr/>
          <p:nvPr/>
        </p:nvSpPr>
        <p:spPr>
          <a:xfrm>
            <a:off x="1268369" y="3193366"/>
            <a:ext cx="3243300" cy="661182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c68fe3c4b_0_125"/>
          <p:cNvSpPr txBox="1"/>
          <p:nvPr/>
        </p:nvSpPr>
        <p:spPr>
          <a:xfrm>
            <a:off x="362850" y="2003250"/>
            <a:ext cx="11466300" cy="437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8.  </a:t>
            </a:r>
            <a:r>
              <a:rPr lang="en-US" sz="3000" b="1" dirty="0" err="1">
                <a:solidFill>
                  <a:schemeClr val="dk1"/>
                </a:solidFill>
              </a:rPr>
              <a:t>આપણા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r>
              <a:rPr lang="en-US" sz="3000" b="1" dirty="0" err="1">
                <a:solidFill>
                  <a:schemeClr val="dk1"/>
                </a:solidFill>
              </a:rPr>
              <a:t>ગાડીના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બારીનો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r>
              <a:rPr lang="en-US" sz="3000" b="1" dirty="0" err="1">
                <a:solidFill>
                  <a:schemeClr val="dk1"/>
                </a:solidFill>
              </a:rPr>
              <a:t>કાચ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કેવો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હોય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છે</a:t>
            </a:r>
            <a:r>
              <a:rPr lang="en-US" sz="3000" b="1" dirty="0">
                <a:solidFill>
                  <a:schemeClr val="dk1"/>
                </a:solidFill>
              </a:rPr>
              <a:t>?</a:t>
            </a:r>
            <a:endParaRPr sz="3000" b="1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a. 	</a:t>
            </a:r>
            <a:r>
              <a:rPr lang="en-US" sz="3000" b="1" dirty="0" err="1">
                <a:solidFill>
                  <a:schemeClr val="dk1"/>
                </a:solidFill>
              </a:rPr>
              <a:t>અપારદર્શક</a:t>
            </a:r>
            <a:r>
              <a:rPr lang="en-US" sz="3000" b="1" dirty="0">
                <a:solidFill>
                  <a:schemeClr val="dk1"/>
                </a:solidFill>
              </a:rPr>
              <a:t>    			b.  </a:t>
            </a:r>
            <a:r>
              <a:rPr lang="en-US" sz="3000" b="1" dirty="0" err="1">
                <a:solidFill>
                  <a:schemeClr val="dk1"/>
                </a:solidFill>
              </a:rPr>
              <a:t>પારદર્શક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c.   	</a:t>
            </a:r>
            <a:r>
              <a:rPr lang="en-US" sz="3000" b="1" dirty="0" err="1">
                <a:solidFill>
                  <a:schemeClr val="dk1"/>
                </a:solidFill>
              </a:rPr>
              <a:t>પારભાસક</a:t>
            </a:r>
            <a:r>
              <a:rPr lang="en-US" sz="3000" b="1" dirty="0">
                <a:solidFill>
                  <a:schemeClr val="dk1"/>
                </a:solidFill>
              </a:rPr>
              <a:t> 				d.   </a:t>
            </a:r>
            <a:r>
              <a:rPr lang="en-US" sz="3000" b="1" dirty="0" err="1">
                <a:solidFill>
                  <a:schemeClr val="dk1"/>
                </a:solidFill>
              </a:rPr>
              <a:t>આપેલ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તમામ</a:t>
            </a: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  <p:sp>
        <p:nvSpPr>
          <p:cNvPr id="339" name="Google Shape;339;g24c68fe3c4b_0_125"/>
          <p:cNvSpPr/>
          <p:nvPr/>
        </p:nvSpPr>
        <p:spPr>
          <a:xfrm>
            <a:off x="6590017" y="2702188"/>
            <a:ext cx="32433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c68fe3c4b_0_144"/>
          <p:cNvSpPr txBox="1"/>
          <p:nvPr/>
        </p:nvSpPr>
        <p:spPr>
          <a:xfrm>
            <a:off x="362850" y="1901875"/>
            <a:ext cx="11466300" cy="623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9.   </a:t>
            </a:r>
            <a:r>
              <a:rPr lang="en-US" sz="3000" b="1" dirty="0" err="1">
                <a:solidFill>
                  <a:schemeClr val="dk1"/>
                </a:solidFill>
              </a:rPr>
              <a:t>ઇન્ટરનેટની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ફાઇબર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ઓપ્ટિક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લાઈનમાં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ડેટાનું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વહન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કરવા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માટે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શું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વપરાય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છે</a:t>
            </a:r>
            <a:r>
              <a:rPr lang="en-US" sz="3000" b="1" dirty="0">
                <a:solidFill>
                  <a:schemeClr val="dk1"/>
                </a:solidFill>
              </a:rPr>
              <a:t>?</a:t>
            </a:r>
            <a:endParaRPr sz="3000" b="1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a. 	</a:t>
            </a:r>
            <a:r>
              <a:rPr lang="en-US" sz="3000" b="1" dirty="0" err="1">
                <a:solidFill>
                  <a:schemeClr val="dk1"/>
                </a:solidFill>
              </a:rPr>
              <a:t>ઈલેક્ટ્રીક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કરંટ</a:t>
            </a:r>
            <a:r>
              <a:rPr lang="en-US" sz="3000" b="1" dirty="0">
                <a:solidFill>
                  <a:schemeClr val="dk1"/>
                </a:solidFill>
              </a:rPr>
              <a:t>   				b.  .	</a:t>
            </a:r>
            <a:r>
              <a:rPr lang="en-US" sz="3000" b="1" dirty="0" err="1">
                <a:solidFill>
                  <a:schemeClr val="dk1"/>
                </a:solidFill>
              </a:rPr>
              <a:t>લેઝર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r>
              <a:rPr lang="en-US" sz="3000" b="1" dirty="0" err="1">
                <a:solidFill>
                  <a:schemeClr val="dk1"/>
                </a:solidFill>
              </a:rPr>
              <a:t>બીમ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c.   	</a:t>
            </a:r>
            <a:r>
              <a:rPr lang="en-US" sz="3000" b="1" dirty="0" err="1">
                <a:solidFill>
                  <a:schemeClr val="dk1"/>
                </a:solidFill>
              </a:rPr>
              <a:t>માઇક્રોવેવ</a:t>
            </a:r>
            <a:r>
              <a:rPr lang="en-US" sz="3000" b="1" dirty="0">
                <a:solidFill>
                  <a:schemeClr val="dk1"/>
                </a:solidFill>
              </a:rPr>
              <a:t>					d.   </a:t>
            </a:r>
            <a:r>
              <a:rPr lang="en-US" sz="3000" b="1" dirty="0" err="1">
                <a:solidFill>
                  <a:schemeClr val="dk1"/>
                </a:solidFill>
              </a:rPr>
              <a:t>એક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પણ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નહીં</a:t>
            </a: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  <p:sp>
        <p:nvSpPr>
          <p:cNvPr id="346" name="Google Shape;346;g24c68fe3c4b_0_144"/>
          <p:cNvSpPr/>
          <p:nvPr/>
        </p:nvSpPr>
        <p:spPr>
          <a:xfrm>
            <a:off x="7627509" y="3052500"/>
            <a:ext cx="32433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c68fe3c4b_0_155"/>
          <p:cNvSpPr txBox="1"/>
          <p:nvPr/>
        </p:nvSpPr>
        <p:spPr>
          <a:xfrm>
            <a:off x="362850" y="1774950"/>
            <a:ext cx="11466300" cy="711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10.   </a:t>
            </a:r>
            <a:r>
              <a:rPr lang="en-US" sz="3000" b="1" dirty="0" err="1">
                <a:solidFill>
                  <a:schemeClr val="dk1"/>
                </a:solidFill>
              </a:rPr>
              <a:t>અરીસા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ઉપરથી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પરાવર્તિત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r>
              <a:rPr lang="en-US" sz="3000" b="1" dirty="0" err="1">
                <a:solidFill>
                  <a:schemeClr val="dk1"/>
                </a:solidFill>
              </a:rPr>
              <a:t>થતા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કિરણો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કેવા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હોય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છે</a:t>
            </a:r>
            <a:r>
              <a:rPr lang="en-US" sz="3000" b="1" dirty="0">
                <a:solidFill>
                  <a:schemeClr val="dk1"/>
                </a:solidFill>
              </a:rPr>
              <a:t>?</a:t>
            </a:r>
            <a:endParaRPr sz="3000" b="1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a. 	</a:t>
            </a:r>
            <a:r>
              <a:rPr lang="en-US" sz="3000" b="1" dirty="0" err="1">
                <a:solidFill>
                  <a:schemeClr val="dk1"/>
                </a:solidFill>
              </a:rPr>
              <a:t>નિયમિત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r>
              <a:rPr lang="en-US" sz="3000" b="1" dirty="0" err="1">
                <a:solidFill>
                  <a:schemeClr val="dk1"/>
                </a:solidFill>
              </a:rPr>
              <a:t>પરાવર્તન</a:t>
            </a:r>
            <a:r>
              <a:rPr lang="en-US" sz="3000" b="1" dirty="0">
                <a:solidFill>
                  <a:schemeClr val="dk1"/>
                </a:solidFill>
              </a:rPr>
              <a:t>     		b.  .	</a:t>
            </a:r>
            <a:r>
              <a:rPr lang="en-US" sz="3000" b="1" dirty="0" err="1">
                <a:solidFill>
                  <a:schemeClr val="dk1"/>
                </a:solidFill>
              </a:rPr>
              <a:t>અનિયમિત</a:t>
            </a:r>
            <a:r>
              <a:rPr lang="en-US" sz="3000" b="1" dirty="0">
                <a:solidFill>
                  <a:schemeClr val="dk1"/>
                </a:solidFill>
              </a:rPr>
              <a:t>  </a:t>
            </a:r>
            <a:r>
              <a:rPr lang="en-US" sz="3000" b="1" dirty="0" err="1">
                <a:solidFill>
                  <a:schemeClr val="dk1"/>
                </a:solidFill>
              </a:rPr>
              <a:t>પરાવર્તન</a:t>
            </a:r>
            <a:r>
              <a:rPr lang="en-US" sz="3000" b="1" dirty="0">
                <a:solidFill>
                  <a:schemeClr val="dk1"/>
                </a:solidFill>
              </a:rPr>
              <a:t>     </a:t>
            </a: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c.   	</a:t>
            </a:r>
            <a:r>
              <a:rPr lang="en-US" sz="3000" b="1" dirty="0" err="1">
                <a:solidFill>
                  <a:schemeClr val="dk1"/>
                </a:solidFill>
              </a:rPr>
              <a:t>અંતર્ગોળ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પરાવર્તન</a:t>
            </a:r>
            <a:r>
              <a:rPr lang="en-US" sz="3000" b="1" dirty="0">
                <a:solidFill>
                  <a:schemeClr val="dk1"/>
                </a:solidFill>
              </a:rPr>
              <a:t> 		d.   </a:t>
            </a:r>
            <a:r>
              <a:rPr lang="en-US" sz="3000" b="1" dirty="0" err="1">
                <a:solidFill>
                  <a:schemeClr val="dk1"/>
                </a:solidFill>
              </a:rPr>
              <a:t>આપેલ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તમામ</a:t>
            </a: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685800" lvl="0" indent="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  <p:sp>
        <p:nvSpPr>
          <p:cNvPr id="353" name="Google Shape;353;g24c68fe3c4b_0_155"/>
          <p:cNvSpPr/>
          <p:nvPr/>
        </p:nvSpPr>
        <p:spPr>
          <a:xfrm>
            <a:off x="1074300" y="2527719"/>
            <a:ext cx="5021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25fbf5696_0_311"/>
          <p:cNvSpPr txBox="1"/>
          <p:nvPr/>
        </p:nvSpPr>
        <p:spPr>
          <a:xfrm>
            <a:off x="913200" y="2413050"/>
            <a:ext cx="1036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એક્ટિવિટીમાં કોઈ જગ્યાએ કંઈ ન સમજાયું હોય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2825fbf5696_0_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6646" y="3483800"/>
            <a:ext cx="1931725" cy="23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825fbf5696_0_311"/>
          <p:cNvSpPr txBox="1"/>
          <p:nvPr/>
        </p:nvSpPr>
        <p:spPr>
          <a:xfrm>
            <a:off x="3754400" y="6129625"/>
            <a:ext cx="434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હાથ ઉપર કરો અને પૂછો 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4c62b0ce5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575" y="486625"/>
            <a:ext cx="4558850" cy="35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4c62b0ce52_0_9"/>
          <p:cNvSpPr txBox="1"/>
          <p:nvPr/>
        </p:nvSpPr>
        <p:spPr>
          <a:xfrm>
            <a:off x="763050" y="4660425"/>
            <a:ext cx="10665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પ્રકાશ, પડછાયો અને પરાવર્તન 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(Light, Shadows and Reflections)</a:t>
            </a:r>
            <a:br>
              <a:rPr lang="en-US" sz="3000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24c68fe3c4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575" y="1273913"/>
            <a:ext cx="8586851" cy="43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4c62b0ce52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913" y="322950"/>
            <a:ext cx="3894875" cy="60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4c62b0ce52_0_17"/>
          <p:cNvSpPr txBox="1"/>
          <p:nvPr/>
        </p:nvSpPr>
        <p:spPr>
          <a:xfrm>
            <a:off x="6936088" y="12503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પારદર્શક</a:t>
            </a:r>
            <a:br>
              <a:rPr lang="en-US" sz="3000" b="1">
                <a:solidFill>
                  <a:srgbClr val="FF0000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Transparent</a:t>
            </a:r>
            <a:endParaRPr/>
          </a:p>
        </p:txBody>
      </p:sp>
      <p:sp>
        <p:nvSpPr>
          <p:cNvPr id="149" name="Google Shape;149;g24c62b0ce52_0_17"/>
          <p:cNvSpPr txBox="1"/>
          <p:nvPr/>
        </p:nvSpPr>
        <p:spPr>
          <a:xfrm>
            <a:off x="6936088" y="46887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અપારદર્શક</a:t>
            </a:r>
            <a:br>
              <a:rPr lang="en-US" sz="3000" b="1">
                <a:solidFill>
                  <a:srgbClr val="FF0000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Opaque </a:t>
            </a:r>
            <a:r>
              <a:rPr lang="en-US" sz="3000" b="1">
                <a:solidFill>
                  <a:srgbClr val="FF0000"/>
                </a:solidFill>
              </a:rPr>
              <a:t> </a:t>
            </a:r>
            <a:endParaRPr/>
          </a:p>
        </p:txBody>
      </p:sp>
      <p:sp>
        <p:nvSpPr>
          <p:cNvPr id="150" name="Google Shape;150;g24c62b0ce52_0_17"/>
          <p:cNvSpPr txBox="1"/>
          <p:nvPr/>
        </p:nvSpPr>
        <p:spPr>
          <a:xfrm>
            <a:off x="6936088" y="28938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પારભાસક</a:t>
            </a:r>
            <a:br>
              <a:rPr lang="en-US" sz="3000" b="1">
                <a:solidFill>
                  <a:srgbClr val="FF0000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Translucent </a:t>
            </a:r>
            <a:r>
              <a:rPr lang="en-US" sz="3000" b="1">
                <a:solidFill>
                  <a:srgbClr val="FF000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c68fe3c4b_0_13"/>
          <p:cNvSpPr txBox="1"/>
          <p:nvPr/>
        </p:nvSpPr>
        <p:spPr>
          <a:xfrm>
            <a:off x="1624950" y="2644050"/>
            <a:ext cx="8942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કુદરતી અને માનવ નિર્મિત પ્રકાશના સ્તોત્ર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 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(Natural and Manmade)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24c54f0d73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438275"/>
            <a:ext cx="7620000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4c54f0d730_0_1"/>
          <p:cNvSpPr txBox="1"/>
          <p:nvPr/>
        </p:nvSpPr>
        <p:spPr>
          <a:xfrm>
            <a:off x="4596000" y="57435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કુદરતી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24c54f0d730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913" y="1142484"/>
            <a:ext cx="6856174" cy="45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4c54f0d730_0_71"/>
          <p:cNvSpPr txBox="1"/>
          <p:nvPr/>
        </p:nvSpPr>
        <p:spPr>
          <a:xfrm>
            <a:off x="4596000" y="58721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કુદરતી </a:t>
            </a:r>
            <a:endParaRPr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Office PowerPoint</Application>
  <PresentationFormat>Widescreen</PresentationFormat>
  <Paragraphs>108</Paragraphs>
  <Slides>36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</dc:creator>
  <cp:lastModifiedBy>Bhavin Vasudevbhai Patel</cp:lastModifiedBy>
  <cp:revision>2</cp:revision>
  <dcterms:created xsi:type="dcterms:W3CDTF">2017-03-18T08:58:46Z</dcterms:created>
  <dcterms:modified xsi:type="dcterms:W3CDTF">2023-10-09T02:57:36Z</dcterms:modified>
</cp:coreProperties>
</file>